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45" r:id="rId2"/>
    <p:sldId id="446" r:id="rId3"/>
    <p:sldId id="257" r:id="rId4"/>
    <p:sldId id="258" r:id="rId5"/>
    <p:sldId id="267" r:id="rId6"/>
    <p:sldId id="449" r:id="rId7"/>
    <p:sldId id="453" r:id="rId8"/>
    <p:sldId id="454" r:id="rId9"/>
    <p:sldId id="451" r:id="rId10"/>
    <p:sldId id="447" r:id="rId11"/>
    <p:sldId id="448" r:id="rId12"/>
    <p:sldId id="450" r:id="rId13"/>
    <p:sldId id="452" r:id="rId14"/>
    <p:sldId id="456" r:id="rId15"/>
    <p:sldId id="455" r:id="rId16"/>
    <p:sldId id="3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D44"/>
    <a:srgbClr val="E4E4E4"/>
    <a:srgbClr val="FFFFFF"/>
    <a:srgbClr val="F7E3D8"/>
    <a:srgbClr val="F6E2D8"/>
    <a:srgbClr val="3B3A57"/>
    <a:srgbClr val="68687E"/>
    <a:srgbClr val="DCDBDB"/>
    <a:srgbClr val="A59B96"/>
    <a:srgbClr val="9E7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17" autoAdjust="0"/>
  </p:normalViewPr>
  <p:slideViewPr>
    <p:cSldViewPr snapToGrid="0">
      <p:cViewPr varScale="1">
        <p:scale>
          <a:sx n="63" d="100"/>
          <a:sy n="63" d="100"/>
        </p:scale>
        <p:origin x="764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78A12E4F-53BC-4071-BA84-83644AE62983}" emma:medium="tactile" emma:mode="ink">
          <msink:context xmlns:msink="http://schemas.microsoft.com/ink/2010/main" type="writingRegion" rotatedBoundingBox="5412,3438 5455,3438 5455,3462 5412,3462"/>
        </emma:interpretation>
      </emma:emma>
    </inkml:annotationXML>
    <inkml:traceGroup>
      <inkml:annotationXML>
        <emma:emma xmlns:emma="http://www.w3.org/2003/04/emma" version="1.0">
          <emma:interpretation id="{ABA279C7-DE9C-4AE9-8A73-C1F5F89EAEA2}" emma:medium="tactile" emma:mode="ink">
            <msink:context xmlns:msink="http://schemas.microsoft.com/ink/2010/main" type="paragraph" rotatedBoundingBox="5412,3438 5455,3438 5455,3462 5412,3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15C22F-C8F9-4CB1-94CA-27EA1F78DCFB}" emma:medium="tactile" emma:mode="ink">
              <msink:context xmlns:msink="http://schemas.microsoft.com/ink/2010/main" type="line" rotatedBoundingBox="5412,3438 5455,3438 5455,3462 5412,3462"/>
            </emma:interpretation>
          </emma:emma>
        </inkml:annotationXML>
        <inkml:traceGroup>
          <inkml:annotationXML>
            <emma:emma xmlns:emma="http://www.w3.org/2003/04/emma" version="1.0">
              <emma:interpretation id="{2E064EA2-AB13-4303-8C65-FD12A79DDFE6}" emma:medium="tactile" emma:mode="ink">
                <msink:context xmlns:msink="http://schemas.microsoft.com/ink/2010/main" type="inkWord" rotatedBoundingBox="5412,3438 5455,3438 5455,3462 5412,3462"/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0 0 254 0,'0'0'5'16,"0"0"-2"-16,0 0-3 0,0 0 2 16,0 0-1-16,0 0-1 15,0 24 0-15,25-24-3 16,-17 0-25-16,2 0-112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7DD17247-9192-47B4-8D24-41E4FB8CAD44}" emma:medium="tactile" emma:mode="ink">
          <msink:context xmlns:msink="http://schemas.microsoft.com/ink/2010/main" type="writingRegion" rotatedBoundingBox="13498,7175 13513,7175 13513,7190 13498,7190"/>
        </emma:interpretation>
      </emma:emma>
    </inkml:annotationXML>
    <inkml:traceGroup>
      <inkml:annotationXML>
        <emma:emma xmlns:emma="http://www.w3.org/2003/04/emma" version="1.0">
          <emma:interpretation id="{64A171CF-54D9-4DDF-879D-B340F8D1042D}" emma:medium="tactile" emma:mode="ink">
            <msink:context xmlns:msink="http://schemas.microsoft.com/ink/2010/main" type="paragraph" rotatedBoundingBox="13498,7175 13513,7175 13513,7190 13498,7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8C875-F8C8-4EAC-B3D7-DC98D66C31D2}" emma:medium="tactile" emma:mode="ink">
              <msink:context xmlns:msink="http://schemas.microsoft.com/ink/2010/main" type="line" rotatedBoundingBox="13498,7175 13513,7175 13513,7190 13498,7190"/>
            </emma:interpretation>
          </emma:emma>
        </inkml:annotationXML>
        <inkml:traceGroup>
          <inkml:annotationXML>
            <emma:emma xmlns:emma="http://www.w3.org/2003/04/emma" version="1.0">
              <emma:interpretation id="{F5D36246-0146-4DE2-8210-D1E834FE8E73}" emma:medium="tactile" emma:mode="ink">
                <msink:context xmlns:msink="http://schemas.microsoft.com/ink/2010/main" type="inkWord" rotatedBoundingBox="13498,7175 13513,7175 13513,7190 13498,7190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 85 0,'0'0'0'0,"0"0"-25"16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7437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9779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87963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4953000"/>
            <a:ext cx="4711700" cy="134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2656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5080000"/>
            <a:ext cx="4711700" cy="123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26208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745881" y="4698999"/>
            <a:ext cx="4711700" cy="1351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928447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1117600"/>
            <a:ext cx="3320144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823029"/>
            <a:ext cx="44087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0628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41700"/>
            <a:ext cx="12192000" cy="34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57789" y="4173981"/>
            <a:ext cx="31369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1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6695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674100" y="1117600"/>
            <a:ext cx="3517900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79600" y="1121229"/>
            <a:ext cx="56279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2285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2230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5042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3172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8852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28493" y="1617785"/>
            <a:ext cx="3540368" cy="5240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86707" y="1045587"/>
            <a:ext cx="3774831" cy="18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42477" y="0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142477" y="2924907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6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1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23291" y="1164634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10566" y="1"/>
            <a:ext cx="4313109" cy="2959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231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64147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1999" cy="37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12905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3746500"/>
            <a:ext cx="12192000" cy="311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26376" y="0"/>
            <a:ext cx="3949700" cy="387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7250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86250" y="2806700"/>
            <a:ext cx="3619500" cy="4051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54500" y="968829"/>
            <a:ext cx="3683000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40292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05900" y="1062262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65600" y="1062262"/>
            <a:ext cx="3860800" cy="2722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00882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44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257300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144000" y="0"/>
            <a:ext cx="3048000" cy="341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096000" y="3416300"/>
            <a:ext cx="3048000" cy="3441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2700" y="3441700"/>
            <a:ext cx="3048000" cy="341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064298"/>
            <a:ext cx="4635792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26376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4201199"/>
            <a:ext cx="4635792" cy="1463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144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71255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74696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38667" y="1699078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76654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3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44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159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2" y="0"/>
            <a:ext cx="5775158" cy="6858000"/>
          </a:xfrm>
          <a:prstGeom prst="rect">
            <a:avLst/>
          </a:prstGeom>
        </p:spPr>
      </p:pic>
      <p:sp>
        <p:nvSpPr>
          <p:cNvPr id="5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070273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27" y="1656443"/>
            <a:ext cx="33038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61126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8" y="1690372"/>
            <a:ext cx="6367563" cy="5173645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819272" y="3277552"/>
            <a:ext cx="2553456" cy="356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1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16" y="1244600"/>
            <a:ext cx="5613400" cy="5613400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449455" y="2374613"/>
            <a:ext cx="1662545" cy="251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9" y="1606761"/>
            <a:ext cx="3147576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11943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00" y="3340100"/>
            <a:ext cx="6254045" cy="351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7" y="2552700"/>
            <a:ext cx="6262255" cy="43053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52800" y="1092200"/>
            <a:ext cx="5486400" cy="1155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4826000" y="4140200"/>
            <a:ext cx="2540000" cy="271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419923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95" y="3340100"/>
            <a:ext cx="6254045" cy="3517900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1284728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570253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5914" y="2274475"/>
            <a:ext cx="40203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22424"/>
              <a:gd name="connsiteY0" fmla="*/ 0 h 3645915"/>
              <a:gd name="connsiteX1" fmla="*/ 3626091 w 3922424"/>
              <a:gd name="connsiteY1" fmla="*/ 404344 h 3645915"/>
              <a:gd name="connsiteX2" fmla="*/ 3922424 w 3922424"/>
              <a:gd name="connsiteY2" fmla="*/ 3004987 h 3645915"/>
              <a:gd name="connsiteX3" fmla="*/ 198360 w 3922424"/>
              <a:gd name="connsiteY3" fmla="*/ 3645915 h 3645915"/>
              <a:gd name="connsiteX4" fmla="*/ 0 w 3922424"/>
              <a:gd name="connsiteY4" fmla="*/ 0 h 3645915"/>
              <a:gd name="connsiteX0" fmla="*/ 0 w 3955082"/>
              <a:gd name="connsiteY0" fmla="*/ 0 h 3569715"/>
              <a:gd name="connsiteX1" fmla="*/ 3658749 w 3955082"/>
              <a:gd name="connsiteY1" fmla="*/ 328144 h 3569715"/>
              <a:gd name="connsiteX2" fmla="*/ 3955082 w 3955082"/>
              <a:gd name="connsiteY2" fmla="*/ 2928787 h 3569715"/>
              <a:gd name="connsiteX3" fmla="*/ 231018 w 3955082"/>
              <a:gd name="connsiteY3" fmla="*/ 3569715 h 3569715"/>
              <a:gd name="connsiteX4" fmla="*/ 0 w 3955082"/>
              <a:gd name="connsiteY4" fmla="*/ 0 h 3569715"/>
              <a:gd name="connsiteX0" fmla="*/ 0 w 3944196"/>
              <a:gd name="connsiteY0" fmla="*/ 0 h 3580601"/>
              <a:gd name="connsiteX1" fmla="*/ 3647863 w 3944196"/>
              <a:gd name="connsiteY1" fmla="*/ 339030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811149 w 3944196"/>
              <a:gd name="connsiteY1" fmla="*/ 284602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75745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02292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613258"/>
              <a:gd name="connsiteX1" fmla="*/ 3724063 w 3944196"/>
              <a:gd name="connsiteY1" fmla="*/ 186630 h 3613258"/>
              <a:gd name="connsiteX2" fmla="*/ 3944196 w 3944196"/>
              <a:gd name="connsiteY2" fmla="*/ 2972330 h 3613258"/>
              <a:gd name="connsiteX3" fmla="*/ 220132 w 3944196"/>
              <a:gd name="connsiteY3" fmla="*/ 3613258 h 3613258"/>
              <a:gd name="connsiteX4" fmla="*/ 0 w 3944196"/>
              <a:gd name="connsiteY4" fmla="*/ 0 h 3613258"/>
              <a:gd name="connsiteX0" fmla="*/ 0 w 3922424"/>
              <a:gd name="connsiteY0" fmla="*/ 0 h 3591487"/>
              <a:gd name="connsiteX1" fmla="*/ 3702291 w 3922424"/>
              <a:gd name="connsiteY1" fmla="*/ 164859 h 3591487"/>
              <a:gd name="connsiteX2" fmla="*/ 3922424 w 3922424"/>
              <a:gd name="connsiteY2" fmla="*/ 2950559 h 3591487"/>
              <a:gd name="connsiteX3" fmla="*/ 198360 w 3922424"/>
              <a:gd name="connsiteY3" fmla="*/ 3591487 h 3591487"/>
              <a:gd name="connsiteX4" fmla="*/ 0 w 3922424"/>
              <a:gd name="connsiteY4" fmla="*/ 0 h 3591487"/>
              <a:gd name="connsiteX0" fmla="*/ 0 w 3944196"/>
              <a:gd name="connsiteY0" fmla="*/ 0 h 3591487"/>
              <a:gd name="connsiteX1" fmla="*/ 3724063 w 3944196"/>
              <a:gd name="connsiteY1" fmla="*/ 164859 h 3591487"/>
              <a:gd name="connsiteX2" fmla="*/ 3944196 w 3944196"/>
              <a:gd name="connsiteY2" fmla="*/ 2950559 h 3591487"/>
              <a:gd name="connsiteX3" fmla="*/ 220132 w 3944196"/>
              <a:gd name="connsiteY3" fmla="*/ 3591487 h 3591487"/>
              <a:gd name="connsiteX4" fmla="*/ 0 w 3944196"/>
              <a:gd name="connsiteY4" fmla="*/ 0 h 3591487"/>
              <a:gd name="connsiteX0" fmla="*/ 0 w 3944196"/>
              <a:gd name="connsiteY0" fmla="*/ 0 h 3580601"/>
              <a:gd name="connsiteX1" fmla="*/ 3724063 w 3944196"/>
              <a:gd name="connsiteY1" fmla="*/ 164859 h 3580601"/>
              <a:gd name="connsiteX2" fmla="*/ 3944196 w 3944196"/>
              <a:gd name="connsiteY2" fmla="*/ 2950559 h 3580601"/>
              <a:gd name="connsiteX3" fmla="*/ 263675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26172"/>
              <a:gd name="connsiteX1" fmla="*/ 3724063 w 3944196"/>
              <a:gd name="connsiteY1" fmla="*/ 164859 h 3526172"/>
              <a:gd name="connsiteX2" fmla="*/ 3944196 w 3944196"/>
              <a:gd name="connsiteY2" fmla="*/ 2950559 h 3526172"/>
              <a:gd name="connsiteX3" fmla="*/ 209246 w 3944196"/>
              <a:gd name="connsiteY3" fmla="*/ 3526172 h 3526172"/>
              <a:gd name="connsiteX4" fmla="*/ 0 w 3944196"/>
              <a:gd name="connsiteY4" fmla="*/ 0 h 3526172"/>
              <a:gd name="connsiteX0" fmla="*/ 0 w 3944196"/>
              <a:gd name="connsiteY0" fmla="*/ 0 h 3504401"/>
              <a:gd name="connsiteX1" fmla="*/ 3724063 w 3944196"/>
              <a:gd name="connsiteY1" fmla="*/ 164859 h 3504401"/>
              <a:gd name="connsiteX2" fmla="*/ 3944196 w 3944196"/>
              <a:gd name="connsiteY2" fmla="*/ 2950559 h 3504401"/>
              <a:gd name="connsiteX3" fmla="*/ 176589 w 3944196"/>
              <a:gd name="connsiteY3" fmla="*/ 3504401 h 3504401"/>
              <a:gd name="connsiteX4" fmla="*/ 0 w 3944196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85245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30816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63473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98624"/>
              <a:gd name="connsiteY0" fmla="*/ 0 h 3504401"/>
              <a:gd name="connsiteX1" fmla="*/ 3724063 w 3998624"/>
              <a:gd name="connsiteY1" fmla="*/ 164859 h 3504401"/>
              <a:gd name="connsiteX2" fmla="*/ 3998624 w 3998624"/>
              <a:gd name="connsiteY2" fmla="*/ 2830816 h 3504401"/>
              <a:gd name="connsiteX3" fmla="*/ 176589 w 3998624"/>
              <a:gd name="connsiteY3" fmla="*/ 3504401 h 3504401"/>
              <a:gd name="connsiteX4" fmla="*/ 0 w 3998624"/>
              <a:gd name="connsiteY4" fmla="*/ 0 h 3504401"/>
              <a:gd name="connsiteX0" fmla="*/ 0 w 3998624"/>
              <a:gd name="connsiteY0" fmla="*/ 0 h 3526172"/>
              <a:gd name="connsiteX1" fmla="*/ 3724063 w 3998624"/>
              <a:gd name="connsiteY1" fmla="*/ 164859 h 3526172"/>
              <a:gd name="connsiteX2" fmla="*/ 3998624 w 3998624"/>
              <a:gd name="connsiteY2" fmla="*/ 2830816 h 3526172"/>
              <a:gd name="connsiteX3" fmla="*/ 187475 w 3998624"/>
              <a:gd name="connsiteY3" fmla="*/ 3526172 h 3526172"/>
              <a:gd name="connsiteX4" fmla="*/ 0 w 3998624"/>
              <a:gd name="connsiteY4" fmla="*/ 0 h 3526172"/>
              <a:gd name="connsiteX0" fmla="*/ 0 w 4020396"/>
              <a:gd name="connsiteY0" fmla="*/ 0 h 3537058"/>
              <a:gd name="connsiteX1" fmla="*/ 3745835 w 4020396"/>
              <a:gd name="connsiteY1" fmla="*/ 175745 h 3537058"/>
              <a:gd name="connsiteX2" fmla="*/ 4020396 w 4020396"/>
              <a:gd name="connsiteY2" fmla="*/ 2841702 h 3537058"/>
              <a:gd name="connsiteX3" fmla="*/ 209247 w 4020396"/>
              <a:gd name="connsiteY3" fmla="*/ 3537058 h 3537058"/>
              <a:gd name="connsiteX4" fmla="*/ 0 w 40203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396" h="3537058">
                <a:moveTo>
                  <a:pt x="0" y="0"/>
                </a:moveTo>
                <a:lnTo>
                  <a:pt x="3745835" y="175745"/>
                </a:lnTo>
                <a:lnTo>
                  <a:pt x="4020396" y="2841702"/>
                </a:lnTo>
                <a:lnTo>
                  <a:pt x="209247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14673" y="3953328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12707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60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4986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9238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>
              <a:latin typeface="+mn-lt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57" r:id="rId2"/>
    <p:sldLayoutId id="2147483649" r:id="rId3"/>
    <p:sldLayoutId id="2147483650" r:id="rId4"/>
    <p:sldLayoutId id="2147483689" r:id="rId5"/>
    <p:sldLayoutId id="2147483657" r:id="rId6"/>
    <p:sldLayoutId id="2147483658" r:id="rId7"/>
    <p:sldLayoutId id="2147483690" r:id="rId8"/>
    <p:sldLayoutId id="2147483653" r:id="rId9"/>
    <p:sldLayoutId id="2147483654" r:id="rId10"/>
    <p:sldLayoutId id="2147483651" r:id="rId11"/>
    <p:sldLayoutId id="2147483660" r:id="rId12"/>
    <p:sldLayoutId id="2147483661" r:id="rId13"/>
    <p:sldLayoutId id="2147483691" r:id="rId14"/>
    <p:sldLayoutId id="2147483655" r:id="rId15"/>
    <p:sldLayoutId id="2147483656" r:id="rId16"/>
    <p:sldLayoutId id="2147483659" r:id="rId17"/>
    <p:sldLayoutId id="2147483663" r:id="rId18"/>
    <p:sldLayoutId id="2147483664" r:id="rId19"/>
    <p:sldLayoutId id="2147483692" r:id="rId20"/>
    <p:sldLayoutId id="2147483662" r:id="rId21"/>
    <p:sldLayoutId id="2147483666" r:id="rId22"/>
    <p:sldLayoutId id="2147483665" r:id="rId23"/>
    <p:sldLayoutId id="2147483667" r:id="rId24"/>
    <p:sldLayoutId id="2147483668" r:id="rId25"/>
    <p:sldLayoutId id="2147483693" r:id="rId26"/>
    <p:sldLayoutId id="2147483669" r:id="rId27"/>
    <p:sldLayoutId id="2147483670" r:id="rId28"/>
    <p:sldLayoutId id="2147483671" r:id="rId29"/>
    <p:sldLayoutId id="2147483672" r:id="rId30"/>
    <p:sldLayoutId id="2147483694" r:id="rId31"/>
    <p:sldLayoutId id="2147483673" r:id="rId32"/>
    <p:sldLayoutId id="2147483674" r:id="rId33"/>
    <p:sldLayoutId id="2147483675" r:id="rId34"/>
    <p:sldLayoutId id="2147483676" r:id="rId35"/>
    <p:sldLayoutId id="2147483679" r:id="rId36"/>
    <p:sldLayoutId id="2147483680" r:id="rId37"/>
    <p:sldLayoutId id="2147483696" r:id="rId38"/>
    <p:sldLayoutId id="2147483677" r:id="rId39"/>
    <p:sldLayoutId id="2147483678" r:id="rId40"/>
    <p:sldLayoutId id="2147483681" r:id="rId41"/>
    <p:sldLayoutId id="2147483684" r:id="rId42"/>
    <p:sldLayoutId id="2147483685" r:id="rId43"/>
    <p:sldLayoutId id="2147483698" r:id="rId44"/>
    <p:sldLayoutId id="2147483682" r:id="rId45"/>
    <p:sldLayoutId id="2147483683" r:id="rId46"/>
    <p:sldLayoutId id="2147483686" r:id="rId47"/>
    <p:sldLayoutId id="2147483699" r:id="rId48"/>
    <p:sldLayoutId id="2147483733" r:id="rId49"/>
    <p:sldLayoutId id="2147483700" r:id="rId50"/>
    <p:sldLayoutId id="2147483701" r:id="rId51"/>
    <p:sldLayoutId id="2147483688" r:id="rId52"/>
    <p:sldLayoutId id="2147483750" r:id="rId53"/>
    <p:sldLayoutId id="2147483751" r:id="rId54"/>
    <p:sldLayoutId id="2147483752" r:id="rId55"/>
    <p:sldLayoutId id="2147483756" r:id="rId56"/>
    <p:sldLayoutId id="2147483754" r:id="rId57"/>
    <p:sldLayoutId id="2147483755" r:id="rId58"/>
    <p:sldLayoutId id="2147483753" r:id="rId59"/>
    <p:sldLayoutId id="2147483652" r:id="rId60"/>
    <p:sldLayoutId id="2147483687" r:id="rId61"/>
    <p:sldLayoutId id="2147483702" r:id="rId62"/>
    <p:sldLayoutId id="2147483703" r:id="rId63"/>
    <p:sldLayoutId id="2147483705" r:id="rId64"/>
    <p:sldLayoutId id="2147483736" r:id="rId65"/>
    <p:sldLayoutId id="2147483707" r:id="rId66"/>
    <p:sldLayoutId id="2147483748" r:id="rId67"/>
    <p:sldLayoutId id="2147483704" r:id="rId68"/>
    <p:sldLayoutId id="2147483706" r:id="rId69"/>
    <p:sldLayoutId id="2147483740" r:id="rId70"/>
    <p:sldLayoutId id="2147483741" r:id="rId71"/>
    <p:sldLayoutId id="2147483742" r:id="rId72"/>
    <p:sldLayoutId id="2147483734" r:id="rId73"/>
    <p:sldLayoutId id="2147483738" r:id="rId74"/>
    <p:sldLayoutId id="2147483739" r:id="rId75"/>
    <p:sldLayoutId id="2147483746" r:id="rId76"/>
    <p:sldLayoutId id="2147483744" r:id="rId77"/>
    <p:sldLayoutId id="2147483747" r:id="rId78"/>
    <p:sldLayoutId id="2147483745" r:id="rId79"/>
    <p:sldLayoutId id="2147483725" r:id="rId80"/>
    <p:sldLayoutId id="2147483735" r:id="rId81"/>
    <p:sldLayoutId id="2147483708" r:id="rId82"/>
    <p:sldLayoutId id="2147483709" r:id="rId83"/>
    <p:sldLayoutId id="2147483710" r:id="rId84"/>
    <p:sldLayoutId id="2147483723" r:id="rId85"/>
    <p:sldLayoutId id="2147483712" r:id="rId86"/>
    <p:sldLayoutId id="2147483713" r:id="rId87"/>
    <p:sldLayoutId id="2147483714" r:id="rId88"/>
    <p:sldLayoutId id="2147483711" r:id="rId89"/>
    <p:sldLayoutId id="2147483715" r:id="rId90"/>
    <p:sldLayoutId id="2147483716" r:id="rId91"/>
    <p:sldLayoutId id="2147483717" r:id="rId92"/>
    <p:sldLayoutId id="2147483718" r:id="rId93"/>
    <p:sldLayoutId id="2147483722" r:id="rId94"/>
    <p:sldLayoutId id="2147483719" r:id="rId95"/>
    <p:sldLayoutId id="2147483720" r:id="rId96"/>
    <p:sldLayoutId id="2147483721" r:id="rId97"/>
    <p:sldLayoutId id="2147483726" r:id="rId98"/>
    <p:sldLayoutId id="2147483727" r:id="rId99"/>
    <p:sldLayoutId id="2147483729" r:id="rId100"/>
    <p:sldLayoutId id="2147483730" r:id="rId101"/>
    <p:sldLayoutId id="2147483731" r:id="rId102"/>
    <p:sldLayoutId id="2147483732" r:id="rId103"/>
    <p:sldLayoutId id="2147483743" r:id="rId10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548053" y="6312996"/>
            <a:ext cx="3643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spc="300" dirty="0">
                <a:solidFill>
                  <a:schemeClr val="bg1"/>
                </a:solidFill>
                <a:latin typeface="Lato" panose="020F0502020204030203" pitchFamily="34" charset="0"/>
              </a:rPr>
              <a:t>Armine NASRI SEBDANI</a:t>
            </a:r>
          </a:p>
          <a:p>
            <a:pPr algn="ctr"/>
            <a:r>
              <a:rPr lang="en-US" sz="1000" b="1" spc="300" dirty="0">
                <a:solidFill>
                  <a:schemeClr val="bg1"/>
                </a:solidFill>
                <a:latin typeface="Lato" panose="020F0502020204030203" pitchFamily="34" charset="0"/>
              </a:rPr>
              <a:t>Groupe 2 – Python For Data Science</a:t>
            </a:r>
            <a:endParaRPr lang="en-US" sz="1000" b="1" spc="300" dirty="0">
              <a:solidFill>
                <a:schemeClr val="bg1"/>
              </a:solidFill>
            </a:endParaRPr>
          </a:p>
        </p:txBody>
      </p:sp>
      <p:pic>
        <p:nvPicPr>
          <p:cNvPr id="19" name="Espace réservé pour une image  18" descr="Une image contenant ciel, extérieur, bâtiment, cité&#10;&#10;Description générée automatiquement">
            <a:extLst>
              <a:ext uri="{FF2B5EF4-FFF2-40B4-BE49-F238E27FC236}">
                <a16:creationId xmlns:a16="http://schemas.microsoft.com/office/drawing/2014/main" id="{18224F0E-DA39-45C5-AA0A-9F48C86CAE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2F0E40-1565-43C5-955F-907D3A5FB07E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7000"/>
                </a:schemeClr>
              </a:gs>
              <a:gs pos="100000">
                <a:schemeClr val="accent3">
                  <a:lumMod val="50000"/>
                  <a:alpha val="8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5C657F65-8858-483F-9898-DC583CFDE6C0}"/>
              </a:ext>
            </a:extLst>
          </p:cNvPr>
          <p:cNvSpPr txBox="1">
            <a:spLocks/>
          </p:cNvSpPr>
          <p:nvPr/>
        </p:nvSpPr>
        <p:spPr>
          <a:xfrm>
            <a:off x="2603076" y="209207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6500" dirty="0"/>
              <a:t>Presentation </a:t>
            </a:r>
            <a:br>
              <a:rPr lang="en-US" dirty="0"/>
            </a:br>
            <a:r>
              <a:rPr lang="en-US" sz="3000" dirty="0" err="1"/>
              <a:t>AirBnb</a:t>
            </a:r>
            <a:r>
              <a:rPr lang="en-US" sz="3000" dirty="0"/>
              <a:t> in New York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ADA543B-B10A-46D1-AC95-4AD8B4E62AE2}"/>
              </a:ext>
            </a:extLst>
          </p:cNvPr>
          <p:cNvSpPr txBox="1">
            <a:spLocks/>
          </p:cNvSpPr>
          <p:nvPr/>
        </p:nvSpPr>
        <p:spPr>
          <a:xfrm>
            <a:off x="6624535" y="6081898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Armine NASRI SEBDANI </a:t>
            </a:r>
          </a:p>
          <a:p>
            <a:r>
              <a:rPr lang="en-US" sz="1800"/>
              <a:t>Group </a:t>
            </a:r>
            <a:r>
              <a:rPr lang="en-US" sz="1800" dirty="0"/>
              <a:t>2 – Python for Data Science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6979485-270E-45E2-A4FD-1F73F79782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18" y="3608388"/>
            <a:ext cx="3084964" cy="9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"/>
    </mc:Choice>
    <mc:Fallback xmlns="">
      <p:transition spd="slow" advTm="3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22166" y="1073213"/>
            <a:ext cx="1014766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2000" b="1" dirty="0"/>
              <a:t>Which is the average price by neighborhoods 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92F1696-7F79-4188-9837-9BFEAF71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38" y="1669050"/>
            <a:ext cx="7786688" cy="4972644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97E13033-289D-4ED5-ADFD-4F3F03AEF8A2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III - Data Analysis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BE9C341-38F3-4902-A278-9E02E1D7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926" y="2519535"/>
            <a:ext cx="3411165" cy="32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22166" y="1088501"/>
            <a:ext cx="975991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2000" b="1" dirty="0"/>
              <a:t>Which are the proportion of the different type of room 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1F4AB00-104D-49A6-98EE-679BBEB7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74" y="1488611"/>
            <a:ext cx="7991626" cy="5333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98DA47-ED12-456D-9B67-693F4280A960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III -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25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22166" y="1073213"/>
            <a:ext cx="1014766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2000" b="1" dirty="0"/>
              <a:t>Which are the proportion of the different type of room by neighborhoods 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01EC762-7464-4085-94FC-FCBAF85C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9" y="1597012"/>
            <a:ext cx="11544300" cy="490537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4C872AFD-1703-4F87-A5B8-72F886C261E9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III -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00626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AC6F4C-7248-47CC-BEAD-B86F519C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99" y="138524"/>
            <a:ext cx="10469401" cy="658095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6DA2E48-522F-436D-9CA2-33A65D1922BF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III - Data 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17525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4390" y="1421621"/>
            <a:ext cx="3944949" cy="5324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2000" b="1" dirty="0">
                <a:solidFill>
                  <a:srgbClr val="B68D44"/>
                </a:solidFill>
              </a:rPr>
              <a:t>Goal : Predict the good price and compare with the price display on Airbnb</a:t>
            </a:r>
          </a:p>
          <a:p>
            <a:endParaRPr lang="en-US" altLang="fr-FR" sz="2000" b="1" dirty="0"/>
          </a:p>
          <a:p>
            <a:r>
              <a:rPr lang="en-US" altLang="fr-FR" sz="2000" b="1" dirty="0"/>
              <a:t>2 Model : Linear Regression and </a:t>
            </a:r>
            <a:r>
              <a:rPr lang="en-US" altLang="fr-FR" sz="2000" b="1" dirty="0" err="1"/>
              <a:t>RandomForest</a:t>
            </a:r>
            <a:endParaRPr lang="en-US" altLang="fr-FR" sz="2000" b="1" dirty="0"/>
          </a:p>
          <a:p>
            <a:endParaRPr lang="en-US" altLang="fr-FR" sz="2000" b="1" dirty="0"/>
          </a:p>
          <a:p>
            <a:r>
              <a:rPr lang="en-US" altLang="fr-FR" sz="2000" b="1" dirty="0"/>
              <a:t>Predictor : All the columns</a:t>
            </a:r>
          </a:p>
          <a:p>
            <a:r>
              <a:rPr lang="en-US" altLang="fr-FR" sz="2000" b="1" dirty="0"/>
              <a:t>Prediction on : price</a:t>
            </a:r>
          </a:p>
          <a:p>
            <a:endParaRPr lang="en-US" alt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fr-FR" sz="2000" b="1" dirty="0"/>
              <a:t>Precision Estimator : </a:t>
            </a:r>
          </a:p>
          <a:p>
            <a:r>
              <a:rPr lang="en-US" altLang="fr-FR" sz="2000" b="1" dirty="0"/>
              <a:t>     MSE : 55085.01061933474 </a:t>
            </a:r>
          </a:p>
          <a:p>
            <a:endParaRPr lang="en-US" alt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fr-FR" sz="2000" b="1" dirty="0"/>
              <a:t>Quality prediction : </a:t>
            </a:r>
          </a:p>
          <a:p>
            <a:r>
              <a:rPr lang="en-US" altLang="fr-FR" sz="2000" b="1" dirty="0"/>
              <a:t>     R² score  : 0.12 </a:t>
            </a:r>
          </a:p>
          <a:p>
            <a:r>
              <a:rPr lang="en-US" altLang="fr-FR" sz="2000" b="1" dirty="0"/>
              <a:t>Try to boost R with </a:t>
            </a:r>
            <a:r>
              <a:rPr lang="en-US" altLang="fr-FR" sz="2000" b="1" dirty="0" err="1"/>
              <a:t>Gboost</a:t>
            </a:r>
            <a:endParaRPr lang="en-US" alt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fr-FR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5A2CDEE-7867-4A5A-8A4A-2345F48E49DA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IV – Machine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996C72-D759-401F-B22B-D03ED281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79" y="1281513"/>
            <a:ext cx="6516500" cy="49891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586940-307E-45F7-9647-D160688F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72" y="269505"/>
            <a:ext cx="26003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2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0021" y="1643920"/>
            <a:ext cx="6148614" cy="1519394"/>
          </a:xfrm>
        </p:spPr>
        <p:txBody>
          <a:bodyPr/>
          <a:lstStyle/>
          <a:p>
            <a:r>
              <a:rPr lang="en-US" dirty="0"/>
              <a:t>  New York is expensive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509000" y="939800"/>
            <a:ext cx="3517900" cy="46300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A80B36-411C-4E55-91F5-2668593590AB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DE04013-F63A-428F-9F33-563F90F8BA6A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IV – Conclusion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DD93BDB-1959-4390-BF3E-A70A38B40FAF}"/>
              </a:ext>
            </a:extLst>
          </p:cNvPr>
          <p:cNvSpPr txBox="1"/>
          <p:nvPr/>
        </p:nvSpPr>
        <p:spPr>
          <a:xfrm>
            <a:off x="503007" y="2767280"/>
            <a:ext cx="10006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atin typeface="+mj-lt"/>
              </a:rPr>
              <a:t>See how much NY is a touristic area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+mj-lt"/>
              </a:rPr>
              <a:t>Lot of differences between</a:t>
            </a:r>
            <a:r>
              <a:rPr lang="en-US" altLang="fr-FR" sz="2000" b="1" dirty="0">
                <a:latin typeface="+mj-lt"/>
              </a:rPr>
              <a:t> neighborhoods on the price</a:t>
            </a:r>
          </a:p>
          <a:p>
            <a:pPr marL="285750" indent="-285750">
              <a:buFontTx/>
              <a:buChar char="-"/>
            </a:pPr>
            <a:endParaRPr lang="en-US" altLang="fr-FR" sz="20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+mj-lt"/>
              </a:rPr>
              <a:t> No correlation between price and </a:t>
            </a:r>
            <a:r>
              <a:rPr lang="en-US" altLang="fr-FR" sz="2000" b="1" dirty="0">
                <a:latin typeface="+mj-lt"/>
              </a:rPr>
              <a:t>neighborhoods</a:t>
            </a:r>
          </a:p>
          <a:p>
            <a:pPr marL="285750" indent="-285750">
              <a:buFontTx/>
              <a:buChar char="-"/>
            </a:pPr>
            <a:endParaRPr lang="en-US" altLang="fr-FR" sz="20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fr-FR" sz="2000" b="1" dirty="0">
                <a:latin typeface="+mj-lt"/>
              </a:rPr>
              <a:t>Differences between predicted price and real price</a:t>
            </a:r>
          </a:p>
          <a:p>
            <a:endParaRPr lang="en-US" altLang="fr-FR" sz="2000" b="1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+mj-lt"/>
            </a:endParaRPr>
          </a:p>
        </p:txBody>
      </p:sp>
      <p:pic>
        <p:nvPicPr>
          <p:cNvPr id="15" name="Espace réservé pour une image  7" descr="Une image contenant ciel, extérieur, cité, arrière-plan&#10;&#10;Description générée automatiquement">
            <a:extLst>
              <a:ext uri="{FF2B5EF4-FFF2-40B4-BE49-F238E27FC236}">
                <a16:creationId xmlns:a16="http://schemas.microsoft.com/office/drawing/2014/main" id="{F3A94476-1657-4CC5-A530-ADD20AF0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" r="7303"/>
          <a:stretch>
            <a:fillRect/>
          </a:stretch>
        </p:blipFill>
        <p:spPr>
          <a:xfrm>
            <a:off x="8489950" y="1159328"/>
            <a:ext cx="3578981" cy="419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0709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2430"/>
            <a:ext cx="12192000" cy="2600589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Thank you for your listening</a:t>
            </a:r>
          </a:p>
        </p:txBody>
      </p:sp>
      <p:pic>
        <p:nvPicPr>
          <p:cNvPr id="2052" name="Picture 4" descr="Résultat de recherche d'images pour &quot;new york wallpaper&quot;">
            <a:extLst>
              <a:ext uri="{FF2B5EF4-FFF2-40B4-BE49-F238E27FC236}">
                <a16:creationId xmlns:a16="http://schemas.microsoft.com/office/drawing/2014/main" id="{E3286035-4791-420B-A3FD-CD354103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763440BA-B81F-4C48-BE64-F0DD07840D0F}"/>
              </a:ext>
            </a:extLst>
          </p:cNvPr>
          <p:cNvSpPr txBox="1">
            <a:spLocks/>
          </p:cNvSpPr>
          <p:nvPr/>
        </p:nvSpPr>
        <p:spPr>
          <a:xfrm>
            <a:off x="0" y="1167449"/>
            <a:ext cx="12192000" cy="176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/>
              <a:t>THANK YOU 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281115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53149" y="2242459"/>
            <a:ext cx="3284764" cy="386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b="1" dirty="0">
                <a:latin typeface="Lato" panose="020F0502020204030203" pitchFamily="34" charset="0"/>
              </a:rPr>
              <a:t>Data presentation</a:t>
            </a:r>
          </a:p>
          <a:p>
            <a:pPr>
              <a:spcAft>
                <a:spcPts val="400"/>
              </a:spcAft>
            </a:pPr>
            <a:r>
              <a:rPr lang="en-US" sz="1500" dirty="0">
                <a:latin typeface="Lato" panose="020F0502020204030203" pitchFamily="34" charset="0"/>
              </a:rPr>
              <a:t>First plot, describe…</a:t>
            </a:r>
          </a:p>
          <a:p>
            <a:pPr>
              <a:spcAft>
                <a:spcPts val="600"/>
              </a:spcAft>
            </a:pPr>
            <a:endParaRPr lang="en-US" sz="1500" b="1" dirty="0">
              <a:latin typeface="Lato" panose="020F0502020204030203" pitchFamily="34" charset="0"/>
            </a:endParaRPr>
          </a:p>
          <a:p>
            <a:r>
              <a:rPr lang="en-US" sz="1500" b="1" dirty="0">
                <a:latin typeface="Lato" panose="020F0502020204030203" pitchFamily="34" charset="0"/>
              </a:rPr>
              <a:t>Data Cleaning</a:t>
            </a:r>
          </a:p>
          <a:p>
            <a:r>
              <a:rPr lang="en-US" sz="1500" dirty="0">
                <a:latin typeface="Lato" panose="020F0502020204030203" pitchFamily="34" charset="0"/>
              </a:rPr>
              <a:t>How cleaning this dataset ?</a:t>
            </a:r>
          </a:p>
          <a:p>
            <a:pPr>
              <a:spcAft>
                <a:spcPts val="1000"/>
              </a:spcAft>
            </a:pPr>
            <a:endParaRPr lang="en-US" sz="1500" dirty="0">
              <a:latin typeface="Lato" panose="020F0502020204030203" pitchFamily="34" charset="0"/>
            </a:endParaRPr>
          </a:p>
          <a:p>
            <a:r>
              <a:rPr lang="en-US" sz="1500" b="1" dirty="0">
                <a:latin typeface="Lato" panose="020F0502020204030203" pitchFamily="34" charset="0"/>
              </a:rPr>
              <a:t>Data Analysis</a:t>
            </a:r>
          </a:p>
          <a:p>
            <a:pPr>
              <a:spcAft>
                <a:spcPts val="400"/>
              </a:spcAft>
            </a:pPr>
            <a:r>
              <a:rPr lang="en-US" sz="1500" dirty="0">
                <a:latin typeface="Lato" panose="020F0502020204030203" pitchFamily="34" charset="0"/>
              </a:rPr>
              <a:t>Plot and analysis</a:t>
            </a:r>
          </a:p>
          <a:p>
            <a:pPr>
              <a:spcAft>
                <a:spcPts val="1000"/>
              </a:spcAft>
            </a:pPr>
            <a:endParaRPr lang="en-US" sz="1500" dirty="0">
              <a:latin typeface="Lato" panose="020F0502020204030203" pitchFamily="34" charset="0"/>
            </a:endParaRPr>
          </a:p>
          <a:p>
            <a:r>
              <a:rPr lang="en-US" sz="1500" b="1" dirty="0">
                <a:latin typeface="Lato" panose="020F0502020204030203" pitchFamily="34" charset="0"/>
              </a:rPr>
              <a:t>Machine Learning</a:t>
            </a:r>
          </a:p>
          <a:p>
            <a:pPr>
              <a:spcAft>
                <a:spcPts val="400"/>
              </a:spcAft>
            </a:pPr>
            <a:r>
              <a:rPr lang="en-US" sz="1500" dirty="0">
                <a:latin typeface="Lato" panose="020F0502020204030203" pitchFamily="34" charset="0"/>
              </a:rPr>
              <a:t>Is this price is correct ?</a:t>
            </a:r>
          </a:p>
          <a:p>
            <a:pPr>
              <a:spcAft>
                <a:spcPts val="400"/>
              </a:spcAft>
            </a:pPr>
            <a:endParaRPr lang="en-US" sz="1500" dirty="0">
              <a:latin typeface="Lato" panose="020F0502020204030203" pitchFamily="34" charset="0"/>
            </a:endParaRPr>
          </a:p>
          <a:p>
            <a:r>
              <a:rPr lang="en-US" sz="1500" b="1" dirty="0">
                <a:latin typeface="Lato" panose="020F0502020204030203" pitchFamily="34" charset="0"/>
              </a:rPr>
              <a:t>Conclusion</a:t>
            </a:r>
          </a:p>
          <a:p>
            <a:pPr>
              <a:spcAft>
                <a:spcPts val="400"/>
              </a:spcAft>
            </a:pPr>
            <a:r>
              <a:rPr lang="en-US" sz="1500" dirty="0">
                <a:latin typeface="Lato" panose="020F0502020204030203" pitchFamily="34" charset="0"/>
              </a:rPr>
              <a:t>What information give this dataset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434" y="2188029"/>
            <a:ext cx="1069311" cy="38882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2900"/>
              </a:spcAft>
            </a:pPr>
            <a:r>
              <a:rPr lang="en-US" sz="3000">
                <a:latin typeface="+mj-lt"/>
              </a:rPr>
              <a:t>01.</a:t>
            </a:r>
          </a:p>
          <a:p>
            <a:pPr>
              <a:spcAft>
                <a:spcPts val="2900"/>
              </a:spcAft>
            </a:pPr>
            <a:r>
              <a:rPr lang="en-US" sz="3000">
                <a:latin typeface="+mj-lt"/>
              </a:rPr>
              <a:t>02.</a:t>
            </a:r>
          </a:p>
          <a:p>
            <a:pPr>
              <a:spcAft>
                <a:spcPts val="2900"/>
              </a:spcAft>
            </a:pPr>
            <a:r>
              <a:rPr lang="en-US" sz="3000">
                <a:latin typeface="+mj-lt"/>
              </a:rPr>
              <a:t>03.</a:t>
            </a:r>
          </a:p>
          <a:p>
            <a:pPr>
              <a:spcAft>
                <a:spcPts val="2900"/>
              </a:spcAft>
            </a:pPr>
            <a:r>
              <a:rPr lang="en-US" sz="3000">
                <a:latin typeface="+mj-lt"/>
              </a:rPr>
              <a:t>04.</a:t>
            </a:r>
          </a:p>
          <a:p>
            <a:pPr>
              <a:spcAft>
                <a:spcPts val="2900"/>
              </a:spcAft>
            </a:pPr>
            <a:r>
              <a:rPr lang="en-US" sz="3000">
                <a:latin typeface="+mj-lt"/>
              </a:rPr>
              <a:t>05.</a:t>
            </a: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071256" y="1415144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pour une image  7" descr="Une image contenant ciel, extérieur, cité, arrière-plan&#10;&#10;Description générée automatiquement">
            <a:extLst>
              <a:ext uri="{FF2B5EF4-FFF2-40B4-BE49-F238E27FC236}">
                <a16:creationId xmlns:a16="http://schemas.microsoft.com/office/drawing/2014/main" id="{0DD5C4F9-8541-4BB1-B3D4-EA300F6B68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" r="7303"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50650D-9098-4D95-A5BE-1B8E4E9FCB84}"/>
              </a:ext>
            </a:extLst>
          </p:cNvPr>
          <p:cNvSpPr/>
          <p:nvPr/>
        </p:nvSpPr>
        <p:spPr>
          <a:xfrm>
            <a:off x="0" y="-2"/>
            <a:ext cx="58565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7000"/>
                </a:schemeClr>
              </a:gs>
              <a:gs pos="100000">
                <a:schemeClr val="accent3">
                  <a:lumMod val="50000"/>
                  <a:alpha val="8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CE69B013-2F02-4202-91E2-803DA3FD10E9}"/>
              </a:ext>
            </a:extLst>
          </p:cNvPr>
          <p:cNvSpPr txBox="1">
            <a:spLocks/>
          </p:cNvSpPr>
          <p:nvPr/>
        </p:nvSpPr>
        <p:spPr>
          <a:xfrm>
            <a:off x="4310742" y="1186221"/>
            <a:ext cx="4452257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712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6"/>
    </mc:Choice>
    <mc:Fallback xmlns="">
      <p:transition spd="slow" advTm="2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08395" y="1014659"/>
            <a:ext cx="100064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+mj-lt"/>
              </a:rPr>
              <a:t>16 columns &amp; 48 895 rows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+mj-lt"/>
              </a:rPr>
              <a:t>Many analysis possible with this </a:t>
            </a:r>
            <a:r>
              <a:rPr lang="en-US" sz="1600" dirty="0" err="1">
                <a:latin typeface="+mj-lt"/>
              </a:rPr>
              <a:t>datas</a:t>
            </a:r>
            <a:r>
              <a:rPr lang="en-US" sz="1600" dirty="0">
                <a:latin typeface="+mj-lt"/>
              </a:rPr>
              <a:t> :</a:t>
            </a:r>
          </a:p>
          <a:p>
            <a:endParaRPr lang="en-US" sz="1600" dirty="0">
              <a:latin typeface="+mj-lt"/>
            </a:endParaRPr>
          </a:p>
          <a:p>
            <a:r>
              <a:rPr lang="en-US" altLang="fr-FR" sz="1200" dirty="0">
                <a:solidFill>
                  <a:srgbClr val="B68D44"/>
                </a:solidFill>
                <a:latin typeface="+mj-lt"/>
              </a:rPr>
              <a:t>a) Which are the most expensive boroughs in New York with the most expensive neighborhoods ? </a:t>
            </a:r>
          </a:p>
          <a:p>
            <a:r>
              <a:rPr lang="en-US" altLang="fr-FR" sz="1200" dirty="0">
                <a:solidFill>
                  <a:srgbClr val="B68D44"/>
                </a:solidFill>
                <a:latin typeface="+mj-lt"/>
              </a:rPr>
              <a:t>b) What are the most popular types of accommodation? </a:t>
            </a:r>
          </a:p>
          <a:p>
            <a:r>
              <a:rPr lang="en-US" altLang="fr-FR" sz="1200" dirty="0">
                <a:solidFill>
                  <a:srgbClr val="B68D44"/>
                </a:solidFill>
                <a:latin typeface="+mj-lt"/>
              </a:rPr>
              <a:t>c) What is the most interesting per question? </a:t>
            </a:r>
          </a:p>
          <a:p>
            <a:r>
              <a:rPr lang="en-US" altLang="fr-FR" sz="1200" dirty="0">
                <a:solidFill>
                  <a:srgbClr val="B68D44"/>
                </a:solidFill>
                <a:latin typeface="+mj-lt"/>
              </a:rPr>
              <a:t>d) Ranking by district : What are the average nights by type of accommodation? </a:t>
            </a:r>
          </a:p>
          <a:p>
            <a:r>
              <a:rPr lang="en-US" altLang="fr-FR" sz="1200" dirty="0">
                <a:solidFill>
                  <a:srgbClr val="B68D44"/>
                </a:solidFill>
                <a:latin typeface="+mj-lt"/>
              </a:rPr>
              <a:t>e) Who are the top 10 hosts in New York? </a:t>
            </a:r>
          </a:p>
          <a:p>
            <a:r>
              <a:rPr lang="en-US" altLang="fr-FR" sz="1200" dirty="0">
                <a:solidFill>
                  <a:srgbClr val="B68D44"/>
                </a:solidFill>
                <a:latin typeface="+mj-lt"/>
              </a:rPr>
              <a:t>f) What are the correlations between the columns of the dataset ? Neighborhood and announcements    </a:t>
            </a:r>
          </a:p>
          <a:p>
            <a:r>
              <a:rPr lang="en-US" altLang="fr-FR" sz="1200" dirty="0">
                <a:solidFill>
                  <a:srgbClr val="B68D44"/>
                </a:solidFill>
                <a:latin typeface="+mj-lt"/>
              </a:rPr>
              <a:t>    with reviews - Classification of neighborhoods </a:t>
            </a:r>
            <a:endParaRPr lang="en-US" sz="1200" dirty="0">
              <a:solidFill>
                <a:srgbClr val="B68D44"/>
              </a:solidFill>
              <a:latin typeface="+mj-lt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947057" y="3331031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4D101187-7F21-47DD-BEE0-2D006A6E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526969"/>
            <a:ext cx="9688860" cy="30160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97BAB4-4160-4831-8FDB-149BBD9C1481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6BCD8D26-6737-4A2E-BEAB-404AF0FF62FE}"/>
              </a:ext>
            </a:extLst>
          </p:cNvPr>
          <p:cNvSpPr txBox="1">
            <a:spLocks/>
          </p:cNvSpPr>
          <p:nvPr/>
        </p:nvSpPr>
        <p:spPr>
          <a:xfrm>
            <a:off x="701268" y="210014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 - Data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822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"/>
    </mc:Choice>
    <mc:Fallback xmlns="">
      <p:transition spd="slow" advTm="10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718397" y="2750324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 txBox="1">
            <a:spLocks/>
          </p:cNvSpPr>
          <p:nvPr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4</a:t>
            </a:fld>
            <a:endParaRPr lang="en-US" sz="1000" b="0" spc="60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0A33F-AA51-45D3-A64B-67C0323A9618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213146E-6A1A-4A99-AEE7-B64107BCFBB2}"/>
              </a:ext>
            </a:extLst>
          </p:cNvPr>
          <p:cNvSpPr txBox="1">
            <a:spLocks/>
          </p:cNvSpPr>
          <p:nvPr/>
        </p:nvSpPr>
        <p:spPr>
          <a:xfrm>
            <a:off x="571155" y="369191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 - Data cleaning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7B8D9CA-8235-4B29-9C3F-515A8AF74E67}"/>
              </a:ext>
            </a:extLst>
          </p:cNvPr>
          <p:cNvSpPr txBox="1"/>
          <p:nvPr/>
        </p:nvSpPr>
        <p:spPr>
          <a:xfrm>
            <a:off x="1019016" y="1119108"/>
            <a:ext cx="100064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</a:rPr>
              <a:t>Drop columns last_review","</a:t>
            </a:r>
            <a:r>
              <a:rPr lang="en-US" sz="2000" dirty="0" err="1">
                <a:latin typeface="+mj-lt"/>
              </a:rPr>
              <a:t>calculated_host_listings_count</a:t>
            </a:r>
            <a:endParaRPr lang="en-US" sz="2000" dirty="0"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</a:rPr>
              <a:t>Replace Null value to 0 for </a:t>
            </a:r>
            <a:r>
              <a:rPr lang="en-US" sz="2000" dirty="0" err="1">
                <a:latin typeface="+mj-lt"/>
              </a:rPr>
              <a:t>Review_per_month</a:t>
            </a:r>
            <a:r>
              <a:rPr lang="en-US" sz="2000" dirty="0">
                <a:latin typeface="+mj-lt"/>
              </a:rPr>
              <a:t> column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</a:rPr>
              <a:t>Drop rows with price more than 2000 and equal to 0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</a:rPr>
              <a:t>Translate columns name in French (easier…)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B89B3-98B1-48D6-B70E-7B469635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785"/>
            <a:ext cx="12192000" cy="37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22166" y="1073213"/>
            <a:ext cx="1014766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2000" b="1" dirty="0"/>
              <a:t>Which are the most expensive boroughs in New York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7EB6418-B305-4353-AAFF-16A903BD6E49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III - Data Analysis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7495D-AF0A-467D-9CFA-B2466637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27" y="1854839"/>
            <a:ext cx="5889143" cy="4657285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7630B41A-F079-4925-9272-99F1919FF7CE}"/>
              </a:ext>
            </a:extLst>
          </p:cNvPr>
          <p:cNvSpPr txBox="1"/>
          <p:nvPr/>
        </p:nvSpPr>
        <p:spPr>
          <a:xfrm>
            <a:off x="4557041" y="1651476"/>
            <a:ext cx="517872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1600" dirty="0">
                <a:solidFill>
                  <a:srgbClr val="B68D44"/>
                </a:solidFill>
              </a:rPr>
              <a:t>Neighborhoods most represented</a:t>
            </a:r>
          </a:p>
        </p:txBody>
      </p:sp>
    </p:spTree>
    <p:extLst>
      <p:ext uri="{BB962C8B-B14F-4D97-AF65-F5344CB8AC3E}">
        <p14:creationId xmlns:p14="http://schemas.microsoft.com/office/powerpoint/2010/main" val="1261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22166" y="1060513"/>
            <a:ext cx="1014766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2000" b="1" dirty="0"/>
              <a:t>Which are the most expensive boroughs in New York </a:t>
            </a:r>
          </a:p>
          <a:p>
            <a:r>
              <a:rPr lang="en-US" altLang="fr-FR" sz="2000" b="1" dirty="0"/>
              <a:t>with the most expensive neighborhoods 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7630B41A-F079-4925-9272-99F1919FF7CE}"/>
              </a:ext>
            </a:extLst>
          </p:cNvPr>
          <p:cNvSpPr txBox="1"/>
          <p:nvPr/>
        </p:nvSpPr>
        <p:spPr>
          <a:xfrm>
            <a:off x="917273" y="6010474"/>
            <a:ext cx="51787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fr-FR" sz="1600" dirty="0">
                <a:solidFill>
                  <a:srgbClr val="B68D44"/>
                </a:solidFill>
              </a:rPr>
              <a:t>Neighborhoods most represented</a:t>
            </a:r>
          </a:p>
          <a:p>
            <a:pPr algn="ctr"/>
            <a:r>
              <a:rPr lang="en-US" altLang="fr-FR" sz="1600" dirty="0">
                <a:solidFill>
                  <a:srgbClr val="B68D44"/>
                </a:solidFill>
              </a:rPr>
              <a:t>3 of them from Brooklyn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A94B8CA-5AF1-4F1C-ACC3-482199B14039}"/>
              </a:ext>
            </a:extLst>
          </p:cNvPr>
          <p:cNvSpPr txBox="1"/>
          <p:nvPr/>
        </p:nvSpPr>
        <p:spPr>
          <a:xfrm>
            <a:off x="6808678" y="5804918"/>
            <a:ext cx="517872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fr-FR" sz="1600" dirty="0">
                <a:solidFill>
                  <a:srgbClr val="B68D44"/>
                </a:solidFill>
              </a:rPr>
              <a:t>Ranking most expensive Neighborhoods </a:t>
            </a:r>
          </a:p>
          <a:p>
            <a:pPr algn="ctr"/>
            <a:r>
              <a:rPr lang="en-US" altLang="fr-FR" sz="1600" dirty="0">
                <a:solidFill>
                  <a:srgbClr val="B68D44"/>
                </a:solidFill>
              </a:rPr>
              <a:t>(Most of them are from Manhattan)</a:t>
            </a:r>
          </a:p>
          <a:p>
            <a:pPr algn="ctr"/>
            <a:r>
              <a:rPr lang="en-US" altLang="fr-FR" sz="1600" dirty="0">
                <a:solidFill>
                  <a:srgbClr val="B68D44"/>
                </a:solidFill>
              </a:rPr>
              <a:t>Woodrow and Fort Wadsworth deleted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F8520B-6E83-4F3D-8332-D2FDD1029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9" y="2185469"/>
            <a:ext cx="5799118" cy="3430282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E2BA2331-8771-4C75-82CF-778CC8352D92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III - Data Analysis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CBB763-FBAD-4803-B11B-463E47BD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710" y="2263476"/>
            <a:ext cx="3348123" cy="32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1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03066" y="2818500"/>
            <a:ext cx="1014766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2000" b="1" dirty="0"/>
              <a:t>Repartition in the</a:t>
            </a:r>
          </a:p>
          <a:p>
            <a:r>
              <a:rPr lang="en-US" altLang="fr-FR" sz="2000" b="1" dirty="0"/>
              <a:t> New York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E45DC7-2237-41DD-8D19-27A55EC3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08" y="804446"/>
            <a:ext cx="8629834" cy="6053554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1EEFAAA-877E-4D36-A76B-5919690EC231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III -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21017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04374" y="1019438"/>
            <a:ext cx="1127143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2000" b="1" dirty="0"/>
              <a:t>Average number of review by rows of every neighborhoods and neighborhoods-group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DE71E6-07A0-43C6-9695-F7CE4C63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1" y="1447678"/>
            <a:ext cx="5562309" cy="47338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66B247-5AD1-4BF1-A9EC-4B8A48B5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6352"/>
            <a:ext cx="5676900" cy="501163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7AC68420-3469-4151-BCAB-DEAC125D37BC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III - Data Analysis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3E4577D-28D7-4582-9EB1-FFC3B8AFA1B5}"/>
              </a:ext>
            </a:extLst>
          </p:cNvPr>
          <p:cNvSpPr txBox="1"/>
          <p:nvPr/>
        </p:nvSpPr>
        <p:spPr>
          <a:xfrm>
            <a:off x="3506637" y="6278363"/>
            <a:ext cx="517872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fr-FR" sz="1600" dirty="0">
                <a:solidFill>
                  <a:srgbClr val="B68D44"/>
                </a:solidFill>
              </a:rPr>
              <a:t>Neighborhoods with most review from Staten Island et Queens</a:t>
            </a:r>
          </a:p>
          <a:p>
            <a:pPr algn="ctr"/>
            <a:endParaRPr lang="en-US" altLang="fr-FR" sz="1600" dirty="0">
              <a:solidFill>
                <a:srgbClr val="B68D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14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136466" y="1219203"/>
            <a:ext cx="1014766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fr-FR" sz="2000" b="1" dirty="0"/>
              <a:t>Top 5 hosts of New York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D5BF-A717-446B-B49E-88D52BDAF892}"/>
              </a:ext>
            </a:extLst>
          </p:cNvPr>
          <p:cNvSpPr/>
          <p:nvPr/>
        </p:nvSpPr>
        <p:spPr>
          <a:xfrm>
            <a:off x="216191" y="288472"/>
            <a:ext cx="28350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932F7A-1660-4E10-B3B0-8069F655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1" y="1892939"/>
            <a:ext cx="7213309" cy="464643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8C2700-B33D-4261-9BCC-1ABEF028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2833687"/>
            <a:ext cx="4265585" cy="239871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5A2CDEE-7867-4A5A-8A4A-2345F48E49DA}"/>
              </a:ext>
            </a:extLst>
          </p:cNvPr>
          <p:cNvSpPr txBox="1">
            <a:spLocks/>
          </p:cNvSpPr>
          <p:nvPr/>
        </p:nvSpPr>
        <p:spPr>
          <a:xfrm>
            <a:off x="473879" y="330010"/>
            <a:ext cx="633479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III -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886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8D4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|0.5"/>
</p:tagLst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10813</TotalTime>
  <Words>479</Words>
  <Application>Microsoft Office PowerPoint</Application>
  <PresentationFormat>Grand écran</PresentationFormat>
  <Paragraphs>94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</vt:lpstr>
      <vt:lpstr>Montserrat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 New York is expensive !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Armine Nasri</cp:lastModifiedBy>
  <cp:revision>1082</cp:revision>
  <dcterms:created xsi:type="dcterms:W3CDTF">2017-02-21T04:29:22Z</dcterms:created>
  <dcterms:modified xsi:type="dcterms:W3CDTF">2019-11-29T13:20:53Z</dcterms:modified>
</cp:coreProperties>
</file>